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sldIdLst>
    <p:sldId id="256" r:id="rId2"/>
    <p:sldId id="257" r:id="rId3"/>
    <p:sldId id="258" r:id="rId4"/>
    <p:sldId id="260" r:id="rId5"/>
    <p:sldId id="259" r:id="rId6"/>
    <p:sldId id="261" r:id="rId7"/>
    <p:sldId id="262" r:id="rId8"/>
    <p:sldId id="263" r:id="rId9"/>
    <p:sldId id="268" r:id="rId10"/>
    <p:sldId id="265" r:id="rId11"/>
    <p:sldId id="264" r:id="rId12"/>
    <p:sldId id="267" r:id="rId13"/>
    <p:sldId id="266" r:id="rId14"/>
    <p:sldId id="272" r:id="rId15"/>
    <p:sldId id="270" r:id="rId16"/>
    <p:sldId id="274" r:id="rId17"/>
    <p:sldId id="278" r:id="rId18"/>
    <p:sldId id="273" r:id="rId19"/>
    <p:sldId id="275" r:id="rId20"/>
    <p:sldId id="271" r:id="rId21"/>
    <p:sldId id="277" r:id="rId22"/>
    <p:sldId id="269" r:id="rId23"/>
    <p:sldId id="276"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17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2FDB62-FE53-468C-9351-EE7BA6D5CFF9}" type="slidenum">
              <a:rPr lang="en-US" smtClean="0"/>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91044D-A2FE-4751-93FA-90C22A31B4B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3FAA7C-923F-4E73-B04B-FAED1194B1C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5E20BE-A7EE-4321-994B-BAA9F798370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C239B-4490-4042-BA45-3F03737CE00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7E0552-BB01-4E68-92E2-ED524AE7576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75083A-07D8-4943-8134-059582CB5C8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DAE542-BBC6-4D38-AEAC-A0537F226C6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2806D4-3C80-4C81-9AEB-70197E8175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33934D-6A97-45FF-AA7E-7EA3A6FAC175}"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853DA3BE-8448-495C-B31A-37AFC22AA513}"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E1EBC6A2-1EAE-45B3-B075-B907F525DD9C}"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google.com/" TargetMode="External"/><Relationship Id="rId2" Type="http://schemas.openxmlformats.org/officeDocument/2006/relationships/hyperlink" Target="http://www.blueletterbible.org/faq/sayings.cf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From the Bible?</a:t>
            </a:r>
          </a:p>
        </p:txBody>
      </p:sp>
      <p:sp>
        <p:nvSpPr>
          <p:cNvPr id="2051" name="Rectangle 3"/>
          <p:cNvSpPr>
            <a:spLocks noGrp="1" noChangeArrowheads="1"/>
          </p:cNvSpPr>
          <p:nvPr>
            <p:ph type="subTitle" idx="1"/>
          </p:nvPr>
        </p:nvSpPr>
        <p:spPr/>
        <p:txBody>
          <a:bodyPr>
            <a:normAutofit/>
          </a:bodyPr>
          <a:lstStyle/>
          <a:p>
            <a:r>
              <a:rPr lang="en-US"/>
              <a:t>Which of the following are from the Bible?</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Money is the root of all evil</a:t>
            </a:r>
          </a:p>
        </p:txBody>
      </p:sp>
      <p:sp>
        <p:nvSpPr>
          <p:cNvPr id="37891" name="Rectangle 3"/>
          <p:cNvSpPr>
            <a:spLocks noGrp="1" noChangeArrowheads="1"/>
          </p:cNvSpPr>
          <p:nvPr>
            <p:ph idx="1"/>
          </p:nvPr>
        </p:nvSpPr>
        <p:spPr/>
        <p:txBody>
          <a:bodyPr>
            <a:normAutofit/>
          </a:bodyPr>
          <a:lstStyle/>
          <a:p>
            <a:r>
              <a:rPr lang="en-US"/>
              <a:t>Not exactly.</a:t>
            </a:r>
          </a:p>
          <a:p>
            <a:r>
              <a:rPr lang="en-US"/>
              <a:t>1 Timothy 4:10 says:</a:t>
            </a:r>
            <a:br>
              <a:rPr lang="en-US"/>
            </a:br>
            <a:r>
              <a:rPr lang="en-US" i="1">
                <a:solidFill>
                  <a:schemeClr val="hlink"/>
                </a:solidFill>
              </a:rPr>
              <a:t>For the love of money is a root of all kinds of evil. Some people, eager for money, have wandered from the faith and pierced themselves with many griefs.</a:t>
            </a:r>
            <a:r>
              <a:rPr lang="en-US"/>
              <a:t> </a:t>
            </a:r>
          </a:p>
          <a:p>
            <a:r>
              <a:rPr lang="en-US"/>
              <a:t>Notice: </a:t>
            </a:r>
          </a:p>
          <a:p>
            <a:pPr lvl="1"/>
            <a:r>
              <a:rPr lang="en-US">
                <a:solidFill>
                  <a:schemeClr val="hlink"/>
                </a:solidFill>
              </a:rPr>
              <a:t>the </a:t>
            </a:r>
            <a:r>
              <a:rPr lang="en-US" b="1" i="1">
                <a:solidFill>
                  <a:schemeClr val="hlink"/>
                </a:solidFill>
              </a:rPr>
              <a:t>love of</a:t>
            </a:r>
            <a:r>
              <a:rPr lang="en-US">
                <a:solidFill>
                  <a:schemeClr val="hlink"/>
                </a:solidFill>
              </a:rPr>
              <a:t> money</a:t>
            </a:r>
            <a:endParaRPr lang="en-US"/>
          </a:p>
          <a:p>
            <a:pPr lvl="1"/>
            <a:r>
              <a:rPr lang="en-US">
                <a:solidFill>
                  <a:schemeClr val="hlink"/>
                </a:solidFill>
              </a:rPr>
              <a:t> all </a:t>
            </a:r>
            <a:r>
              <a:rPr lang="en-US" b="1">
                <a:solidFill>
                  <a:schemeClr val="hlink"/>
                </a:solidFill>
              </a:rPr>
              <a:t>kinds of</a:t>
            </a:r>
            <a:r>
              <a:rPr lang="en-US">
                <a:solidFill>
                  <a:schemeClr val="hlink"/>
                </a:solidFill>
              </a:rPr>
              <a:t> evil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sz="3800"/>
              <a:t>The road to Hell is paved with good intentions</a:t>
            </a:r>
          </a:p>
        </p:txBody>
      </p:sp>
      <p:sp>
        <p:nvSpPr>
          <p:cNvPr id="36867" name="Rectangle 3"/>
          <p:cNvSpPr>
            <a:spLocks noGrp="1" noChangeArrowheads="1"/>
          </p:cNvSpPr>
          <p:nvPr>
            <p:ph idx="1"/>
          </p:nvPr>
        </p:nvSpPr>
        <p:spPr/>
        <p:txBody>
          <a:bodyPr/>
          <a:lstStyle/>
          <a:p>
            <a:r>
              <a:rPr lang="en-US"/>
              <a:t>No.</a:t>
            </a:r>
          </a:p>
          <a:p>
            <a:r>
              <a:rPr lang="en-US"/>
              <a:t>May come from Saint Bernard of Clairvaux (1091-1153) or John Ray (1670)</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fontScale="90000"/>
          </a:bodyPr>
          <a:lstStyle/>
          <a:p>
            <a:r>
              <a:rPr lang="en-US" sz="3800"/>
              <a:t>A quarrelsome wife is like </a:t>
            </a:r>
            <a:br>
              <a:rPr lang="en-US" sz="3800"/>
            </a:br>
            <a:r>
              <a:rPr lang="en-US" sz="3800"/>
              <a:t>       a constant dripping on a rainy day </a:t>
            </a:r>
          </a:p>
        </p:txBody>
      </p:sp>
      <p:sp>
        <p:nvSpPr>
          <p:cNvPr id="39939" name="Rectangle 3"/>
          <p:cNvSpPr>
            <a:spLocks noGrp="1" noChangeArrowheads="1"/>
          </p:cNvSpPr>
          <p:nvPr>
            <p:ph idx="1"/>
          </p:nvPr>
        </p:nvSpPr>
        <p:spPr/>
        <p:txBody>
          <a:bodyPr>
            <a:normAutofit/>
          </a:bodyPr>
          <a:lstStyle/>
          <a:p>
            <a:pPr>
              <a:lnSpc>
                <a:spcPct val="80000"/>
              </a:lnSpc>
            </a:pPr>
            <a:r>
              <a:rPr lang="en-US" sz="2400" dirty="0"/>
              <a:t>Yes!</a:t>
            </a:r>
          </a:p>
          <a:p>
            <a:pPr>
              <a:lnSpc>
                <a:spcPct val="80000"/>
              </a:lnSpc>
            </a:pPr>
            <a:r>
              <a:rPr lang="en-US" sz="2400" dirty="0"/>
              <a:t>Proverbs 27:15</a:t>
            </a:r>
          </a:p>
          <a:p>
            <a:pPr>
              <a:lnSpc>
                <a:spcPct val="80000"/>
              </a:lnSpc>
            </a:pPr>
            <a:r>
              <a:rPr lang="en-US" sz="2400" dirty="0"/>
              <a:t>Also</a:t>
            </a:r>
          </a:p>
          <a:p>
            <a:pPr lvl="1">
              <a:lnSpc>
                <a:spcPct val="80000"/>
              </a:lnSpc>
            </a:pPr>
            <a:r>
              <a:rPr lang="en-US" sz="2200" i="1" dirty="0">
                <a:solidFill>
                  <a:schemeClr val="hlink"/>
                </a:solidFill>
              </a:rPr>
              <a:t>Better to live on a corner of the roof than share a house with a quarrelsome wife.</a:t>
            </a:r>
            <a:r>
              <a:rPr lang="en-US" sz="2200" dirty="0"/>
              <a:t>  </a:t>
            </a:r>
            <a:br>
              <a:rPr lang="en-US" sz="2200" dirty="0"/>
            </a:br>
            <a:r>
              <a:rPr lang="en-US" sz="2200" dirty="0"/>
              <a:t>Proverbs 21:9, 25:24</a:t>
            </a:r>
          </a:p>
          <a:p>
            <a:pPr lvl="1">
              <a:lnSpc>
                <a:spcPct val="80000"/>
              </a:lnSpc>
            </a:pPr>
            <a:r>
              <a:rPr lang="en-US" sz="2200" i="1" dirty="0">
                <a:solidFill>
                  <a:schemeClr val="hlink"/>
                </a:solidFill>
              </a:rPr>
              <a:t>Better to live in a desert than with a quarrelsome and ill-tempered wife.</a:t>
            </a:r>
            <a:r>
              <a:rPr lang="en-US" sz="2200" dirty="0"/>
              <a:t> </a:t>
            </a:r>
            <a:br>
              <a:rPr lang="en-US" sz="2200" dirty="0"/>
            </a:br>
            <a:r>
              <a:rPr lang="en-US" sz="2200" dirty="0"/>
              <a:t>Proverbs 21:19</a:t>
            </a:r>
          </a:p>
          <a:p>
            <a:pPr>
              <a:lnSpc>
                <a:spcPct val="80000"/>
              </a:lnSpc>
            </a:pPr>
            <a:r>
              <a:rPr lang="en-US" sz="2400" dirty="0"/>
              <a:t>To be fair:</a:t>
            </a:r>
          </a:p>
          <a:p>
            <a:pPr lvl="1">
              <a:lnSpc>
                <a:spcPct val="80000"/>
              </a:lnSpc>
            </a:pPr>
            <a:r>
              <a:rPr lang="en-US" sz="2200" i="1" dirty="0">
                <a:solidFill>
                  <a:schemeClr val="hlink"/>
                </a:solidFill>
              </a:rPr>
              <a:t>A foolish son is his father's </a:t>
            </a:r>
            <a:r>
              <a:rPr lang="en-US" sz="2200" i="1" dirty="0" smtClean="0">
                <a:solidFill>
                  <a:schemeClr val="hlink"/>
                </a:solidFill>
              </a:rPr>
              <a:t>ruin,</a:t>
            </a:r>
          </a:p>
          <a:p>
            <a:pPr lvl="1">
              <a:lnSpc>
                <a:spcPct val="80000"/>
              </a:lnSpc>
            </a:pPr>
            <a:r>
              <a:rPr lang="en-US" sz="2200" i="1" dirty="0" smtClean="0">
                <a:solidFill>
                  <a:schemeClr val="hlink"/>
                </a:solidFill>
              </a:rPr>
              <a:t>and </a:t>
            </a:r>
            <a:r>
              <a:rPr lang="en-US" sz="2200" i="1" dirty="0">
                <a:solidFill>
                  <a:schemeClr val="hlink"/>
                </a:solidFill>
              </a:rPr>
              <a:t>a quarrelsome wife is like a constant dripping</a:t>
            </a:r>
            <a:r>
              <a:rPr lang="en-US" sz="2200" dirty="0"/>
              <a:t>. </a:t>
            </a:r>
            <a:br>
              <a:rPr lang="en-US" sz="2200" dirty="0"/>
            </a:br>
            <a:r>
              <a:rPr lang="en-US" sz="2200" dirty="0"/>
              <a:t>Proverbs 19:13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r>
              <a:rPr lang="en-US"/>
              <a:t>Cleanliness is next to Godliness</a:t>
            </a:r>
          </a:p>
        </p:txBody>
      </p:sp>
      <p:sp>
        <p:nvSpPr>
          <p:cNvPr id="38915" name="Rectangle 3"/>
          <p:cNvSpPr>
            <a:spLocks noGrp="1" noChangeArrowheads="1"/>
          </p:cNvSpPr>
          <p:nvPr>
            <p:ph idx="1"/>
          </p:nvPr>
        </p:nvSpPr>
        <p:spPr/>
        <p:txBody>
          <a:bodyPr/>
          <a:lstStyle/>
          <a:p>
            <a:r>
              <a:rPr lang="en-US"/>
              <a:t>No.</a:t>
            </a:r>
          </a:p>
          <a:p>
            <a:r>
              <a:rPr lang="en-US"/>
              <a:t>Maybe from John Wesley?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Love they neighbor as thyself</a:t>
            </a:r>
          </a:p>
        </p:txBody>
      </p:sp>
      <p:sp>
        <p:nvSpPr>
          <p:cNvPr id="45059" name="Rectangle 3"/>
          <p:cNvSpPr>
            <a:spLocks noGrp="1" noChangeArrowheads="1"/>
          </p:cNvSpPr>
          <p:nvPr>
            <p:ph idx="1"/>
          </p:nvPr>
        </p:nvSpPr>
        <p:spPr/>
        <p:txBody>
          <a:bodyPr/>
          <a:lstStyle/>
          <a:p>
            <a:pPr>
              <a:lnSpc>
                <a:spcPct val="90000"/>
              </a:lnSpc>
            </a:pPr>
            <a:r>
              <a:rPr lang="en-US"/>
              <a:t>Yes</a:t>
            </a:r>
          </a:p>
          <a:p>
            <a:pPr>
              <a:lnSpc>
                <a:spcPct val="90000"/>
              </a:lnSpc>
            </a:pPr>
            <a:r>
              <a:rPr lang="en-US" i="1">
                <a:solidFill>
                  <a:schemeClr val="hlink"/>
                </a:solidFill>
              </a:rPr>
              <a:t>Do not seek revenge or bear a grudge against one of your people, but love your neighbor as yourself. I am the LORD.</a:t>
            </a:r>
            <a:r>
              <a:rPr lang="en-US">
                <a:solidFill>
                  <a:schemeClr val="hlink"/>
                </a:solidFill>
              </a:rPr>
              <a:t> </a:t>
            </a:r>
            <a:r>
              <a:rPr lang="en-US"/>
              <a:t>Leviticus 19:18</a:t>
            </a:r>
          </a:p>
          <a:p>
            <a:pPr>
              <a:lnSpc>
                <a:spcPct val="90000"/>
              </a:lnSpc>
            </a:pPr>
            <a:r>
              <a:rPr lang="en-US" i="1">
                <a:solidFill>
                  <a:schemeClr val="hlink"/>
                </a:solidFill>
              </a:rPr>
              <a:t>Jesus replied, " 'Do not murder, do not commit adultery, do not steal, do not give false testimony, honor your father and mother,‘ and 'love your neighbor as yourself.'</a:t>
            </a:r>
            <a:r>
              <a:rPr lang="en-US"/>
              <a:t>   Matthew 19:19</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t>Moderation in all things</a:t>
            </a:r>
          </a:p>
        </p:txBody>
      </p:sp>
      <p:sp>
        <p:nvSpPr>
          <p:cNvPr id="43011" name="Rectangle 3"/>
          <p:cNvSpPr>
            <a:spLocks noGrp="1" noChangeArrowheads="1"/>
          </p:cNvSpPr>
          <p:nvPr>
            <p:ph idx="1"/>
          </p:nvPr>
        </p:nvSpPr>
        <p:spPr/>
        <p:txBody>
          <a:bodyPr/>
          <a:lstStyle/>
          <a:p>
            <a:r>
              <a:rPr lang="en-US"/>
              <a:t>No.</a:t>
            </a:r>
          </a:p>
          <a:p>
            <a:r>
              <a:rPr lang="en-US"/>
              <a:t>Uncertain of origin.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a:bodyPr>
          <a:lstStyle/>
          <a:p>
            <a:r>
              <a:rPr lang="en-US" sz="3800"/>
              <a:t>The lion shall lie down with the lamb</a:t>
            </a:r>
          </a:p>
        </p:txBody>
      </p:sp>
      <p:sp>
        <p:nvSpPr>
          <p:cNvPr id="47107" name="Rectangle 3"/>
          <p:cNvSpPr>
            <a:spLocks noGrp="1" noChangeArrowheads="1"/>
          </p:cNvSpPr>
          <p:nvPr>
            <p:ph idx="1"/>
          </p:nvPr>
        </p:nvSpPr>
        <p:spPr/>
        <p:txBody>
          <a:bodyPr>
            <a:normAutofit/>
          </a:bodyPr>
          <a:lstStyle/>
          <a:p>
            <a:r>
              <a:rPr lang="en-US" sz="2400"/>
              <a:t>No.</a:t>
            </a:r>
          </a:p>
          <a:p>
            <a:r>
              <a:rPr lang="en-US" sz="2400"/>
              <a:t>However, Isaiah uses similar imagery:</a:t>
            </a:r>
          </a:p>
          <a:p>
            <a:r>
              <a:rPr lang="en-US" sz="2400" i="1">
                <a:solidFill>
                  <a:schemeClr val="hlink"/>
                </a:solidFill>
              </a:rPr>
              <a:t>The wolf shall dwell with the lamb, and the leopard shall lie down with the young goat, and the calf and the lion and the fattened calf together; and a little child shall lead them.</a:t>
            </a:r>
            <a:r>
              <a:rPr lang="en-US" sz="2400"/>
              <a:t> 			Isaiah 11:6</a:t>
            </a:r>
          </a:p>
          <a:p>
            <a:r>
              <a:rPr lang="en-US" sz="2400" i="1">
                <a:solidFill>
                  <a:schemeClr val="hlink"/>
                </a:solidFill>
              </a:rPr>
              <a:t>"The wolf and the lamb shall graze together; the lion shall eat straw like the ox, and dust shall be the serpent's food. They shall not hurt or destroy in all my holy mountain," says the Lord.</a:t>
            </a:r>
            <a:r>
              <a:rPr lang="en-US" sz="2400">
                <a:solidFill>
                  <a:schemeClr val="hlink"/>
                </a:solidFill>
              </a:rPr>
              <a:t> 	</a:t>
            </a:r>
            <a:r>
              <a:rPr lang="en-US" sz="2400"/>
              <a:t>	Isaiah 65:25</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God loves a cheerful giver</a:t>
            </a:r>
          </a:p>
        </p:txBody>
      </p:sp>
      <p:sp>
        <p:nvSpPr>
          <p:cNvPr id="51203" name="Rectangle 3"/>
          <p:cNvSpPr>
            <a:spLocks noGrp="1" noChangeArrowheads="1"/>
          </p:cNvSpPr>
          <p:nvPr>
            <p:ph idx="1"/>
          </p:nvPr>
        </p:nvSpPr>
        <p:spPr/>
        <p:txBody>
          <a:bodyPr/>
          <a:lstStyle/>
          <a:p>
            <a:r>
              <a:rPr lang="en-US"/>
              <a:t>Yes</a:t>
            </a:r>
          </a:p>
          <a:p>
            <a:r>
              <a:rPr lang="en-US"/>
              <a:t>2 Corinthians 9:7 </a:t>
            </a:r>
            <a:br>
              <a:rPr lang="en-US"/>
            </a:br>
            <a:r>
              <a:rPr lang="en-US" i="1">
                <a:solidFill>
                  <a:schemeClr val="hlink"/>
                </a:solidFill>
              </a:rPr>
              <a:t>Each man should give what he has decided in his heart to give, not reluctantly or under compulsion, for God loves a cheerful giver.</a:t>
            </a:r>
            <a:r>
              <a:rPr lang="en-US"/>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a:bodyPr>
          <a:lstStyle/>
          <a:p>
            <a:r>
              <a:rPr lang="en-US" sz="3800"/>
              <a:t>The Lord works in mysterious ways</a:t>
            </a:r>
          </a:p>
        </p:txBody>
      </p:sp>
      <p:sp>
        <p:nvSpPr>
          <p:cNvPr id="46083" name="Rectangle 3"/>
          <p:cNvSpPr>
            <a:spLocks noGrp="1" noChangeArrowheads="1"/>
          </p:cNvSpPr>
          <p:nvPr>
            <p:ph idx="1"/>
          </p:nvPr>
        </p:nvSpPr>
        <p:spPr/>
        <p:txBody>
          <a:bodyPr/>
          <a:lstStyle/>
          <a:p>
            <a:r>
              <a:rPr lang="en-US"/>
              <a:t>No.</a:t>
            </a:r>
          </a:p>
          <a:p>
            <a:r>
              <a:rPr lang="en-US"/>
              <a:t>The sentiment is certainly true, however.</a:t>
            </a:r>
          </a:p>
          <a:p>
            <a:r>
              <a:rPr lang="en-US"/>
              <a:t>Uncertain of origin.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Pride comes before the fall</a:t>
            </a:r>
          </a:p>
        </p:txBody>
      </p:sp>
      <p:sp>
        <p:nvSpPr>
          <p:cNvPr id="48131" name="Rectangle 3"/>
          <p:cNvSpPr>
            <a:spLocks noGrp="1" noChangeArrowheads="1"/>
          </p:cNvSpPr>
          <p:nvPr>
            <p:ph idx="1"/>
          </p:nvPr>
        </p:nvSpPr>
        <p:spPr/>
        <p:txBody>
          <a:bodyPr/>
          <a:lstStyle/>
          <a:p>
            <a:r>
              <a:rPr lang="en-US"/>
              <a:t>Sort of.</a:t>
            </a:r>
          </a:p>
          <a:p>
            <a:r>
              <a:rPr lang="en-US"/>
              <a:t>Proverbs 16:18</a:t>
            </a:r>
            <a:br>
              <a:rPr lang="en-US"/>
            </a:br>
            <a:r>
              <a:rPr lang="en-US" i="1">
                <a:solidFill>
                  <a:schemeClr val="hlink"/>
                </a:solidFill>
              </a:rPr>
              <a:t>Pride goes before destruction, </a:t>
            </a:r>
            <a:br>
              <a:rPr lang="en-US" i="1">
                <a:solidFill>
                  <a:schemeClr val="hlink"/>
                </a:solidFill>
              </a:rPr>
            </a:br>
            <a:r>
              <a:rPr lang="en-US" i="1">
                <a:solidFill>
                  <a:schemeClr val="hlink"/>
                </a:solidFill>
              </a:rPr>
              <a:t>       a haughty spirit before a fall. </a:t>
            </a:r>
          </a:p>
          <a:p>
            <a:r>
              <a:rPr lang="en-US"/>
              <a:t>I will leave it to you to think about whether or not these mean the same thing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sz="3800"/>
              <a:t>God helps those who help themselves</a:t>
            </a:r>
            <a:br>
              <a:rPr lang="en-US" sz="3800"/>
            </a:br>
            <a:endParaRPr lang="en-US" sz="3800"/>
          </a:p>
        </p:txBody>
      </p:sp>
      <p:sp>
        <p:nvSpPr>
          <p:cNvPr id="29699" name="Rectangle 3"/>
          <p:cNvSpPr>
            <a:spLocks noGrp="1" noChangeArrowheads="1"/>
          </p:cNvSpPr>
          <p:nvPr>
            <p:ph idx="1"/>
          </p:nvPr>
        </p:nvSpPr>
        <p:spPr/>
        <p:txBody>
          <a:bodyPr/>
          <a:lstStyle/>
          <a:p>
            <a:r>
              <a:rPr lang="en-US"/>
              <a:t>No.  </a:t>
            </a:r>
          </a:p>
          <a:p>
            <a:r>
              <a:rPr lang="en-US"/>
              <a:t>This quote is either from Sidney Algernon or Benjamin Franklin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Spare the rod, spoil the child</a:t>
            </a:r>
          </a:p>
        </p:txBody>
      </p:sp>
      <p:sp>
        <p:nvSpPr>
          <p:cNvPr id="44035" name="Rectangle 3"/>
          <p:cNvSpPr>
            <a:spLocks noGrp="1" noChangeArrowheads="1"/>
          </p:cNvSpPr>
          <p:nvPr>
            <p:ph idx="1"/>
          </p:nvPr>
        </p:nvSpPr>
        <p:spPr/>
        <p:txBody>
          <a:bodyPr/>
          <a:lstStyle/>
          <a:p>
            <a:r>
              <a:rPr lang="en-US"/>
              <a:t>Sort of.</a:t>
            </a:r>
          </a:p>
          <a:p>
            <a:r>
              <a:rPr lang="en-US"/>
              <a:t>Although not verbatim, there are verses that have the same sentiment:</a:t>
            </a:r>
            <a:br>
              <a:rPr lang="en-US"/>
            </a:br>
            <a:r>
              <a:rPr lang="en-US" i="1">
                <a:solidFill>
                  <a:schemeClr val="hlink"/>
                </a:solidFill>
              </a:rPr>
              <a:t>He who withholds his rod hates his son,</a:t>
            </a:r>
            <a:br>
              <a:rPr lang="en-US" i="1">
                <a:solidFill>
                  <a:schemeClr val="hlink"/>
                </a:solidFill>
              </a:rPr>
            </a:br>
            <a:r>
              <a:rPr lang="en-US" i="1">
                <a:solidFill>
                  <a:schemeClr val="hlink"/>
                </a:solidFill>
              </a:rPr>
              <a:t>But he who loves him disciplines him diligently.</a:t>
            </a:r>
            <a:r>
              <a:rPr lang="en-US">
                <a:solidFill>
                  <a:schemeClr val="hlink"/>
                </a:solidFill>
              </a:rPr>
              <a:t> </a:t>
            </a:r>
            <a:r>
              <a:rPr lang="en-US"/>
              <a:t>Proverbs 13:24</a:t>
            </a:r>
          </a:p>
          <a:p>
            <a:r>
              <a:rPr lang="en-US"/>
              <a:t>See also Proverbs 22:15; 23:13-14; 29:15</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sz="3800"/>
              <a:t>Where there three wise men present at Christ’s birth (or shortly thereafter)?</a:t>
            </a:r>
          </a:p>
        </p:txBody>
      </p:sp>
      <p:sp>
        <p:nvSpPr>
          <p:cNvPr id="50179" name="Rectangle 3"/>
          <p:cNvSpPr>
            <a:spLocks noGrp="1" noChangeArrowheads="1"/>
          </p:cNvSpPr>
          <p:nvPr>
            <p:ph idx="1"/>
          </p:nvPr>
        </p:nvSpPr>
        <p:spPr/>
        <p:txBody>
          <a:bodyPr/>
          <a:lstStyle/>
          <a:p>
            <a:r>
              <a:rPr lang="en-US"/>
              <a:t>Unknown.  There are two problems:</a:t>
            </a:r>
          </a:p>
          <a:p>
            <a:pPr lvl="1"/>
            <a:r>
              <a:rPr lang="en-US"/>
              <a:t>The Bible never mentions the number of wise men.</a:t>
            </a:r>
          </a:p>
          <a:p>
            <a:pPr lvl="1"/>
            <a:r>
              <a:rPr lang="en-US"/>
              <a:t>The Bible doesn’t say exactly when they arrived.  They may have visited up to 2 years </a:t>
            </a:r>
            <a:r>
              <a:rPr lang="en-US" i="1"/>
              <a:t>after</a:t>
            </a:r>
            <a:r>
              <a:rPr lang="en-US"/>
              <a:t> his birth.</a:t>
            </a:r>
          </a:p>
          <a:p>
            <a:r>
              <a:rPr lang="en-US"/>
              <a:t>See Matthew 2:1-18 for what we </a:t>
            </a:r>
            <a:r>
              <a:rPr lang="en-US" i="1"/>
              <a:t>do</a:t>
            </a:r>
            <a:r>
              <a:rPr lang="en-US"/>
              <a:t> know.</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Which does the Bible say?</a:t>
            </a:r>
          </a:p>
        </p:txBody>
      </p:sp>
      <p:sp>
        <p:nvSpPr>
          <p:cNvPr id="41987" name="Rectangle 3"/>
          <p:cNvSpPr>
            <a:spLocks noGrp="1" noChangeArrowheads="1"/>
          </p:cNvSpPr>
          <p:nvPr>
            <p:ph idx="1"/>
          </p:nvPr>
        </p:nvSpPr>
        <p:spPr/>
        <p:txBody>
          <a:bodyPr/>
          <a:lstStyle/>
          <a:p>
            <a:r>
              <a:rPr lang="en-US" i="1">
                <a:solidFill>
                  <a:schemeClr val="hlink"/>
                </a:solidFill>
              </a:rPr>
              <a:t>Do not answer a fool according to his folly, </a:t>
            </a:r>
            <a:br>
              <a:rPr lang="en-US" i="1">
                <a:solidFill>
                  <a:schemeClr val="hlink"/>
                </a:solidFill>
              </a:rPr>
            </a:br>
            <a:r>
              <a:rPr lang="en-US" i="1">
                <a:solidFill>
                  <a:schemeClr val="hlink"/>
                </a:solidFill>
              </a:rPr>
              <a:t>       or you will be like him yourself.</a:t>
            </a:r>
            <a:r>
              <a:rPr lang="en-US"/>
              <a:t> </a:t>
            </a:r>
          </a:p>
          <a:p>
            <a:pPr algn="ctr">
              <a:buFont typeface="Wingdings" pitchFamily="2" charset="2"/>
              <a:buNone/>
            </a:pPr>
            <a:r>
              <a:rPr lang="en-US"/>
              <a:t>OR</a:t>
            </a:r>
          </a:p>
          <a:p>
            <a:r>
              <a:rPr lang="en-US"/>
              <a:t> </a:t>
            </a:r>
            <a:r>
              <a:rPr lang="en-US" i="1">
                <a:solidFill>
                  <a:schemeClr val="hlink"/>
                </a:solidFill>
              </a:rPr>
              <a:t>Answer a fool according to his folly, </a:t>
            </a:r>
            <a:br>
              <a:rPr lang="en-US" i="1">
                <a:solidFill>
                  <a:schemeClr val="hlink"/>
                </a:solidFill>
              </a:rPr>
            </a:br>
            <a:r>
              <a:rPr lang="en-US" i="1">
                <a:solidFill>
                  <a:schemeClr val="hlink"/>
                </a:solidFill>
              </a:rPr>
              <a:t>       or he will be wise in his own eyes.</a:t>
            </a:r>
            <a:r>
              <a:rPr lang="en-US"/>
              <a:t> </a:t>
            </a:r>
          </a:p>
          <a:p>
            <a:r>
              <a:rPr lang="en-US"/>
              <a:t>Both!</a:t>
            </a:r>
          </a:p>
          <a:p>
            <a:r>
              <a:rPr lang="en-US"/>
              <a:t>Proverbs 26:4-5 (cited out of order)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Sources</a:t>
            </a:r>
          </a:p>
        </p:txBody>
      </p:sp>
      <p:sp>
        <p:nvSpPr>
          <p:cNvPr id="49155" name="Rectangle 3"/>
          <p:cNvSpPr>
            <a:spLocks noGrp="1" noChangeArrowheads="1"/>
          </p:cNvSpPr>
          <p:nvPr>
            <p:ph idx="1"/>
          </p:nvPr>
        </p:nvSpPr>
        <p:spPr/>
        <p:txBody>
          <a:bodyPr/>
          <a:lstStyle/>
          <a:p>
            <a:r>
              <a:rPr lang="en-US" dirty="0">
                <a:hlinkClick r:id="rId2"/>
              </a:rPr>
              <a:t>http://www.blueletterbible.org/faq/sayings.cfm</a:t>
            </a:r>
            <a:endParaRPr lang="en-US" dirty="0"/>
          </a:p>
          <a:p>
            <a:r>
              <a:rPr lang="en-US" dirty="0">
                <a:hlinkClick r:id="rId3"/>
              </a:rPr>
              <a:t>http://google.com</a:t>
            </a:r>
            <a:r>
              <a:rPr lang="en-US" dirty="0"/>
              <a:t> (</a:t>
            </a:r>
            <a:r>
              <a:rPr lang="en-US" dirty="0" err="1"/>
              <a:t>Googling</a:t>
            </a:r>
            <a:r>
              <a:rPr lang="en-US" dirty="0"/>
              <a:t> phrases that came to mind to find their origins.  </a:t>
            </a:r>
            <a:r>
              <a:rPr lang="en-US"/>
              <a:t>I didn’t write down all of the </a:t>
            </a:r>
            <a:r>
              <a:rPr lang="en-US" smtClean="0"/>
              <a:t>pages.)</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en-US" sz="3800"/>
              <a:t>Do unto others as you would have them do unto you</a:t>
            </a:r>
          </a:p>
        </p:txBody>
      </p:sp>
      <p:sp>
        <p:nvSpPr>
          <p:cNvPr id="30723" name="Rectangle 3"/>
          <p:cNvSpPr>
            <a:spLocks noGrp="1" noChangeArrowheads="1"/>
          </p:cNvSpPr>
          <p:nvPr>
            <p:ph idx="1"/>
          </p:nvPr>
        </p:nvSpPr>
        <p:spPr/>
        <p:txBody>
          <a:bodyPr/>
          <a:lstStyle/>
          <a:p>
            <a:r>
              <a:rPr lang="en-US"/>
              <a:t>Yes</a:t>
            </a:r>
          </a:p>
          <a:p>
            <a:r>
              <a:rPr lang="en-US"/>
              <a:t>From Matthew 7:12.  The NIV is:</a:t>
            </a:r>
            <a:br>
              <a:rPr lang="en-US"/>
            </a:br>
            <a:r>
              <a:rPr lang="en-US" i="1">
                <a:solidFill>
                  <a:schemeClr val="hlink"/>
                </a:solidFill>
              </a:rPr>
              <a:t>So in everything, do to others what you would have them do to you, for this sums up the Law and the Prophets.</a:t>
            </a:r>
            <a:r>
              <a:rPr lang="en-US"/>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To thine own self be true</a:t>
            </a:r>
          </a:p>
        </p:txBody>
      </p:sp>
      <p:sp>
        <p:nvSpPr>
          <p:cNvPr id="32771" name="Rectangle 3"/>
          <p:cNvSpPr>
            <a:spLocks noGrp="1" noChangeArrowheads="1"/>
          </p:cNvSpPr>
          <p:nvPr>
            <p:ph idx="1"/>
          </p:nvPr>
        </p:nvSpPr>
        <p:spPr/>
        <p:txBody>
          <a:bodyPr/>
          <a:lstStyle/>
          <a:p>
            <a:r>
              <a:rPr lang="en-US"/>
              <a:t>No.</a:t>
            </a:r>
          </a:p>
          <a:p>
            <a:r>
              <a:rPr lang="en-US"/>
              <a:t>This is from </a:t>
            </a:r>
            <a:r>
              <a:rPr lang="en-US" i="1"/>
              <a:t>Hamlet</a:t>
            </a:r>
            <a:r>
              <a:rPr lang="en-US"/>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r>
              <a:rPr lang="en-US" sz="3800"/>
              <a:t>According to Jesus, I don’t have to wash my hands before dinner</a:t>
            </a:r>
          </a:p>
        </p:txBody>
      </p:sp>
      <p:sp>
        <p:nvSpPr>
          <p:cNvPr id="31747" name="Rectangle 3"/>
          <p:cNvSpPr>
            <a:spLocks noGrp="1" noChangeArrowheads="1"/>
          </p:cNvSpPr>
          <p:nvPr>
            <p:ph idx="1"/>
          </p:nvPr>
        </p:nvSpPr>
        <p:spPr/>
        <p:txBody>
          <a:bodyPr/>
          <a:lstStyle/>
          <a:p>
            <a:r>
              <a:rPr lang="en-US"/>
              <a:t>This one isn’t exactly a well known quote.</a:t>
            </a:r>
          </a:p>
          <a:p>
            <a:r>
              <a:rPr lang="en-US"/>
              <a:t>Yes!</a:t>
            </a:r>
          </a:p>
          <a:p>
            <a:r>
              <a:rPr lang="en-US"/>
              <a:t>Matthew 15:19-20.  The NIV: </a:t>
            </a:r>
            <a:br>
              <a:rPr lang="en-US"/>
            </a:br>
            <a:r>
              <a:rPr lang="en-US" i="1">
                <a:solidFill>
                  <a:schemeClr val="hlink"/>
                </a:solidFill>
              </a:rPr>
              <a:t>For out of the heart come evil thoughts, murder, adultery, sexual immorality, theft, false testimony, slander. These are what make a man 'unclean'; but eating with unwashed hands does not make him 'unclean.'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This too shall pass</a:t>
            </a:r>
          </a:p>
        </p:txBody>
      </p:sp>
      <p:sp>
        <p:nvSpPr>
          <p:cNvPr id="33795" name="Rectangle 3"/>
          <p:cNvSpPr>
            <a:spLocks noGrp="1" noChangeArrowheads="1"/>
          </p:cNvSpPr>
          <p:nvPr>
            <p:ph idx="1"/>
          </p:nvPr>
        </p:nvSpPr>
        <p:spPr/>
        <p:txBody>
          <a:bodyPr/>
          <a:lstStyle/>
          <a:p>
            <a:r>
              <a:rPr lang="en-US"/>
              <a:t>No.</a:t>
            </a:r>
          </a:p>
          <a:p>
            <a:r>
              <a:rPr lang="en-US" i="1"/>
              <a:t>Not</a:t>
            </a:r>
            <a:r>
              <a:rPr lang="en-US"/>
              <a:t> 1 Corinthians 10:12 (as I have seen claimed)</a:t>
            </a:r>
          </a:p>
          <a:p>
            <a:r>
              <a:rPr lang="en-US"/>
              <a:t>I am not sure of the origin.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Am I my brother’s keeper?</a:t>
            </a:r>
          </a:p>
        </p:txBody>
      </p:sp>
      <p:sp>
        <p:nvSpPr>
          <p:cNvPr id="34819" name="Rectangle 3"/>
          <p:cNvSpPr>
            <a:spLocks noGrp="1" noChangeArrowheads="1"/>
          </p:cNvSpPr>
          <p:nvPr>
            <p:ph idx="1"/>
          </p:nvPr>
        </p:nvSpPr>
        <p:spPr/>
        <p:txBody>
          <a:bodyPr>
            <a:normAutofit/>
          </a:bodyPr>
          <a:lstStyle/>
          <a:p>
            <a:r>
              <a:rPr lang="en-US"/>
              <a:t>Yes, but out of context.</a:t>
            </a:r>
          </a:p>
          <a:p>
            <a:r>
              <a:rPr lang="en-US"/>
              <a:t>This come from Genesis 4:9</a:t>
            </a:r>
            <a:br>
              <a:rPr lang="en-US"/>
            </a:br>
            <a:r>
              <a:rPr lang="en-US" sz="2400" i="1">
                <a:solidFill>
                  <a:schemeClr val="hlink"/>
                </a:solidFill>
              </a:rPr>
              <a:t>And it came about when they were in the field, that Cain rose up against Abel his brother and killed him.   Then the LORD said to Cain, "Where is Abel your brother?" And he said, "I do not know. Am I my brother's keeper?" He said, "What have you done? The voice of your brother's blood is crying to Me from the ground.“</a:t>
            </a:r>
          </a:p>
          <a:p>
            <a:r>
              <a:rPr lang="en-US" sz="2400"/>
              <a:t>Do you really want to quote this?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Never go against the family</a:t>
            </a:r>
          </a:p>
        </p:txBody>
      </p:sp>
      <p:sp>
        <p:nvSpPr>
          <p:cNvPr id="35843" name="Rectangle 3"/>
          <p:cNvSpPr>
            <a:spLocks noGrp="1" noChangeArrowheads="1"/>
          </p:cNvSpPr>
          <p:nvPr>
            <p:ph idx="1"/>
          </p:nvPr>
        </p:nvSpPr>
        <p:spPr/>
        <p:txBody>
          <a:bodyPr/>
          <a:lstStyle/>
          <a:p>
            <a:r>
              <a:rPr lang="en-US"/>
              <a:t>Nope.</a:t>
            </a:r>
          </a:p>
          <a:p>
            <a:r>
              <a:rPr lang="en-US"/>
              <a:t>From </a:t>
            </a:r>
            <a:r>
              <a:rPr lang="en-US" i="1"/>
              <a:t>The Godfather</a:t>
            </a:r>
            <a:r>
              <a:rPr lang="en-US"/>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r>
              <a:rPr lang="en-US" sz="3800"/>
              <a:t>As a dog returns to its vomit, </a:t>
            </a:r>
            <a:br>
              <a:rPr lang="en-US" sz="3800"/>
            </a:br>
            <a:r>
              <a:rPr lang="en-US" sz="3800"/>
              <a:t>       so a fool repeats his folly. </a:t>
            </a:r>
          </a:p>
        </p:txBody>
      </p:sp>
      <p:sp>
        <p:nvSpPr>
          <p:cNvPr id="40963" name="Rectangle 3"/>
          <p:cNvSpPr>
            <a:spLocks noGrp="1" noChangeArrowheads="1"/>
          </p:cNvSpPr>
          <p:nvPr>
            <p:ph idx="1"/>
          </p:nvPr>
        </p:nvSpPr>
        <p:spPr/>
        <p:txBody>
          <a:bodyPr/>
          <a:lstStyle/>
          <a:p>
            <a:r>
              <a:rPr lang="en-US"/>
              <a:t>Yes!</a:t>
            </a:r>
          </a:p>
          <a:p>
            <a:r>
              <a:rPr lang="en-US"/>
              <a:t>Proverbs 26:11</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169</TotalTime>
  <Words>547</Words>
  <Application>Microsoft Office PowerPoint</Application>
  <PresentationFormat>On-screen Show (4:3)</PresentationFormat>
  <Paragraphs>91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Adjacency</vt:lpstr>
      <vt:lpstr>From the Bible?</vt:lpstr>
      <vt:lpstr>God helps those who help themselves </vt:lpstr>
      <vt:lpstr>Do unto others as you would have them do unto you</vt:lpstr>
      <vt:lpstr>To thine own self be true</vt:lpstr>
      <vt:lpstr>According to Jesus, I don’t have to wash my hands before dinner</vt:lpstr>
      <vt:lpstr>This too shall pass</vt:lpstr>
      <vt:lpstr>Am I my brother’s keeper?</vt:lpstr>
      <vt:lpstr>Never go against the family</vt:lpstr>
      <vt:lpstr>As a dog returns to its vomit,         so a fool repeats his folly. </vt:lpstr>
      <vt:lpstr>Money is the root of all evil</vt:lpstr>
      <vt:lpstr>The road to Hell is paved with good intentions</vt:lpstr>
      <vt:lpstr>A quarrelsome wife is like         a constant dripping on a rainy day </vt:lpstr>
      <vt:lpstr>Cleanliness is next to Godliness</vt:lpstr>
      <vt:lpstr>Love they neighbor as thyself</vt:lpstr>
      <vt:lpstr>Moderation in all things</vt:lpstr>
      <vt:lpstr>The lion shall lie down with the lamb</vt:lpstr>
      <vt:lpstr>God loves a cheerful giver</vt:lpstr>
      <vt:lpstr>The Lord works in mysterious ways</vt:lpstr>
      <vt:lpstr>Pride comes before the fall</vt:lpstr>
      <vt:lpstr>Spare the rod, spoil the child</vt:lpstr>
      <vt:lpstr>Where there three wise men present at Christ’s birth (or shortly thereafter)?</vt:lpstr>
      <vt:lpstr>Which does the Bible say?</vt:lpstr>
      <vt:lpstr>Sources</vt:lpstr>
    </vt:vector>
  </TitlesOfParts>
  <Company>Hope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the Bible?</dc:title>
  <dc:creator>Chuck Cusack</dc:creator>
  <cp:lastModifiedBy>Chuck Cusack</cp:lastModifiedBy>
  <cp:revision>57</cp:revision>
  <dcterms:created xsi:type="dcterms:W3CDTF">2010-08-28T13:30:42Z</dcterms:created>
  <dcterms:modified xsi:type="dcterms:W3CDTF">2012-08-20T13:20:45Z</dcterms:modified>
</cp:coreProperties>
</file>